
<file path=[Content_Types].xml><?xml version="1.0" encoding="utf-8"?>
<Types xmlns="http://schemas.openxmlformats.org/package/2006/content-types">
  <Override PartName="/ppt/slides/slide6.xml" ContentType="application/vnd.openxmlformats-officedocument.presentationml.slide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slides/slide25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  <Override PartName="/ppt/slides/slide5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notesSlides/notesSlide1.xml" ContentType="application/vnd.openxmlformats-officedocument.presentationml.notes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20" r:id="rId1"/>
  </p:sldMasterIdLst>
  <p:notesMasterIdLst>
    <p:notesMasterId r:id="rId27"/>
  </p:notesMasterIdLst>
  <p:sldIdLst>
    <p:sldId id="257" r:id="rId2"/>
    <p:sldId id="261" r:id="rId3"/>
    <p:sldId id="262" r:id="rId4"/>
    <p:sldId id="263" r:id="rId5"/>
    <p:sldId id="264" r:id="rId6"/>
    <p:sldId id="284" r:id="rId7"/>
    <p:sldId id="275" r:id="rId8"/>
    <p:sldId id="276" r:id="rId9"/>
    <p:sldId id="285" r:id="rId10"/>
    <p:sldId id="267" r:id="rId11"/>
    <p:sldId id="268" r:id="rId12"/>
    <p:sldId id="269" r:id="rId13"/>
    <p:sldId id="283" r:id="rId14"/>
    <p:sldId id="270" r:id="rId15"/>
    <p:sldId id="271" r:id="rId16"/>
    <p:sldId id="287" r:id="rId17"/>
    <p:sldId id="272" r:id="rId18"/>
    <p:sldId id="273" r:id="rId19"/>
    <p:sldId id="277" r:id="rId20"/>
    <p:sldId id="286" r:id="rId21"/>
    <p:sldId id="278" r:id="rId22"/>
    <p:sldId id="279" r:id="rId23"/>
    <p:sldId id="280" r:id="rId24"/>
    <p:sldId id="281" r:id="rId25"/>
    <p:sldId id="288" r:id="rId26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rgbClr val="FF0000"/>
    </p:penClr>
  </p:showPr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93" autoAdjust="0"/>
    <p:restoredTop sz="94652" autoAdjust="0"/>
  </p:normalViewPr>
  <p:slideViewPr>
    <p:cSldViewPr>
      <p:cViewPr varScale="1">
        <p:scale>
          <a:sx n="65" d="100"/>
          <a:sy n="65" d="100"/>
        </p:scale>
        <p:origin x="-114" y="-1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slide" Target="slides/slide25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31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notesMaster" Target="notesMasters/notesMaster1.xml"/><Relationship Id="rId30" Type="http://schemas.openxmlformats.org/officeDocument/2006/relationships/theme" Target="theme/theme1.xml"/></Relationships>
</file>

<file path=ppt/media/image1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61C9A680-B4C9-46F9-93ED-1BEAE819A253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D73BC8F0-DEE0-4A74-84FF-486DDFBA9FFE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Slide Image Placeholder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Notes Placeholder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D73BC8F0-DEE0-4A74-84FF-486DDFBA9FFE}" type="slidenum">
              <a:rPr lang="en-US" smtClean="0"/>
              <a:pPr/>
              <a:t>19</a:t>
            </a:fld>
            <a:endParaRPr lang="en-US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D91B67F8-A30F-441B-81ED-1028E3821926}" type="datetimeFigureOut">
              <a:rPr lang="en-US" smtClean="0"/>
              <a:pPr/>
              <a:t>8/15/2010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CA419B13-3369-458A-8111-EE5A45EEF163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721" r:id="rId1"/>
    <p:sldLayoutId id="2147483722" r:id="rId2"/>
    <p:sldLayoutId id="2147483723" r:id="rId3"/>
    <p:sldLayoutId id="2147483724" r:id="rId4"/>
    <p:sldLayoutId id="2147483725" r:id="rId5"/>
    <p:sldLayoutId id="2147483726" r:id="rId6"/>
    <p:sldLayoutId id="2147483727" r:id="rId7"/>
    <p:sldLayoutId id="2147483728" r:id="rId8"/>
    <p:sldLayoutId id="2147483729" r:id="rId9"/>
    <p:sldLayoutId id="2147483730" r:id="rId10"/>
    <p:sldLayoutId id="214748373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hyperlink" Target="http://inventors.about.com/od/timelines/a/twentieth_3.htm" TargetMode="External"/><Relationship Id="rId2" Type="http://schemas.openxmlformats.org/officeDocument/2006/relationships/hyperlink" Target="http://kclibrary.lonestar.edu/decade20.html" TargetMode="Externa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1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4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hyperlink" Target="http://kclibrary.lonestar.edu/decade20.html" TargetMode="External"/><Relationship Id="rId2" Type="http://schemas.openxmlformats.org/officeDocument/2006/relationships/hyperlink" Target="http://inventors.about.com/od/timelines/a/twentieth_3.htm" TargetMode="External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25.xml.rels><?xml version="1.0" encoding="UTF-8" standalone="yes"?>
<Relationships xmlns="http://schemas.openxmlformats.org/package/2006/relationships"><Relationship Id="rId3" Type="http://schemas.openxmlformats.org/officeDocument/2006/relationships/hyperlink" Target="http://inventors.about.com/od/timelines/a/twentieth_3.htm" TargetMode="External"/><Relationship Id="rId2" Type="http://schemas.openxmlformats.org/officeDocument/2006/relationships/hyperlink" Target="http://kclibrary.lonestar.edu/decade20.html" TargetMode="Externa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3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hyperlink" Target="http://inventors.about.com/od/timelines/a/twentieth_3.htm" TargetMode="External"/><Relationship Id="rId2" Type="http://schemas.openxmlformats.org/officeDocument/2006/relationships/hyperlink" Target="http://www.kyrene.org/schools/brisas/sunda/decade/1910.htm" TargetMode="Externa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5668962"/>
          </a:xfrm>
        </p:spPr>
        <p:txBody>
          <a:bodyPr>
            <a:normAutofit/>
          </a:bodyPr>
          <a:lstStyle/>
          <a:p>
            <a:r>
              <a:rPr lang="en-US" dirty="0" smtClean="0"/>
              <a:t>The History of Educational Technology </a:t>
            </a:r>
            <a:br>
              <a:rPr lang="en-US" dirty="0" smtClean="0"/>
            </a:br>
            <a:r>
              <a:rPr lang="en-US" dirty="0" smtClean="0"/>
              <a:t>1900 </a:t>
            </a:r>
            <a:r>
              <a:rPr lang="en-US" dirty="0" smtClean="0"/>
              <a:t>- Present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325562"/>
          </a:xfr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/>
              <a:t/>
            </a:r>
            <a:br>
              <a:rPr lang="en-US" dirty="0" smtClean="0"/>
            </a:br>
            <a:r>
              <a:rPr lang="en-US" sz="3100" dirty="0" smtClean="0">
                <a:latin typeface="Arial" pitchFamily="34" charset="0"/>
                <a:cs typeface="Arial" pitchFamily="34" charset="0"/>
              </a:rPr>
              <a:t>Strand 3</a:t>
            </a:r>
            <a:br>
              <a:rPr lang="en-US" sz="3100" dirty="0" smtClean="0">
                <a:latin typeface="Arial" pitchFamily="34" charset="0"/>
                <a:cs typeface="Arial" pitchFamily="34" charset="0"/>
              </a:rPr>
            </a:br>
            <a:r>
              <a:rPr lang="en-US" sz="3100" dirty="0" smtClean="0">
                <a:latin typeface="Arial" pitchFamily="34" charset="0"/>
                <a:cs typeface="Arial" pitchFamily="34" charset="0"/>
              </a:rPr>
              <a:t>Work</a:t>
            </a:r>
            <a:br>
              <a:rPr lang="en-US" sz="3100" dirty="0" smtClean="0">
                <a:latin typeface="Arial" pitchFamily="34" charset="0"/>
                <a:cs typeface="Arial" pitchFamily="34" charset="0"/>
              </a:rPr>
            </a:br>
            <a:r>
              <a:rPr lang="en-US" sz="3100" dirty="0" smtClean="0">
                <a:latin typeface="Arial" pitchFamily="34" charset="0"/>
                <a:cs typeface="Arial" pitchFamily="34" charset="0"/>
              </a:rPr>
              <a:t>1900 - 2010</a:t>
            </a: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sz="half" idx="1"/>
          </p:nvPr>
        </p:nvSpPr>
        <p:spPr>
          <a:xfrm>
            <a:off x="381000" y="1600200"/>
            <a:ext cx="4038600" cy="4572000"/>
          </a:xfrm>
        </p:spPr>
        <p:txBody>
          <a:bodyPr>
            <a:noAutofit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1900-1910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1905 most states had passed a minimum age law to protect children</a:t>
            </a: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1910-1920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1913 Department of Labor is established.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1919 Four million workers strike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 1920-1930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1922 coal miners in Illinois formed a strike and 36 miners  were killed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1929 the stock market crashes.</a:t>
            </a: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		</a:t>
            </a: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		</a:t>
            </a: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>
              <a:buNone/>
            </a:pPr>
            <a:endParaRPr lang="en-US" sz="23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/>
              <a:t>1930-1940</a:t>
            </a:r>
          </a:p>
          <a:p>
            <a:r>
              <a:rPr lang="en-US" sz="1800" dirty="0" smtClean="0"/>
              <a:t>1932 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Wisconsin enacts the nation's first unemployment insurance law.</a:t>
            </a:r>
          </a:p>
          <a:p>
            <a:r>
              <a:rPr lang="en-US" sz="1800" dirty="0" smtClean="0"/>
              <a:t>1933 -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18,000 cotton workers went on strike in </a:t>
            </a:r>
            <a:r>
              <a:rPr lang="en-US" sz="1800" dirty="0" err="1" smtClean="0">
                <a:latin typeface="Arial" pitchFamily="34" charset="0"/>
                <a:cs typeface="Arial" pitchFamily="34" charset="0"/>
              </a:rPr>
              <a:t>Pixley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, California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1934 - </a:t>
            </a:r>
            <a:r>
              <a:rPr lang="en-US" sz="1800" dirty="0" smtClean="0"/>
              <a:t>5000 men go out in a strike that established the Teamsters Union.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pPr algn="ctr"/>
            <a:r>
              <a:rPr lang="en-US" sz="2800" dirty="0" smtClean="0">
                <a:latin typeface="Arial" pitchFamily="34" charset="0"/>
                <a:cs typeface="Arial" pitchFamily="34" charset="0"/>
              </a:rPr>
              <a:t>Work</a:t>
            </a:r>
            <a:endParaRPr lang="en-US" sz="2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sz="half" idx="1"/>
          </p:nvPr>
        </p:nvSpPr>
        <p:spPr>
          <a:xfrm>
            <a:off x="457200" y="1676400"/>
            <a:ext cx="4038600" cy="45259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1940 - 1950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1941 Henry Ford recognizes the UAW union</a:t>
            </a:r>
            <a:r>
              <a:rPr lang="en-US" dirty="0" smtClean="0"/>
              <a:t>	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1942 National War Labor Board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1946 </a:t>
            </a:r>
            <a:r>
              <a:rPr lang="en-US" sz="1800" dirty="0" smtClean="0"/>
              <a:t>A national railway strike stops all trains. </a:t>
            </a:r>
          </a:p>
          <a:p>
            <a:r>
              <a:rPr lang="en-US" sz="1800" dirty="0" smtClean="0"/>
              <a:t>1949 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Child labor is finally prohibited 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1950-1960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1951 UAW president Walter Reuther elected president of CIO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1959</a:t>
            </a:r>
            <a:r>
              <a:rPr lang="en-US" sz="1800" dirty="0" smtClean="0"/>
              <a:t> Longest steel strike in U.S. history, shut down 90% of US steel production for 116 days. 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	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1960-1970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1963 Equal Pay Act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1964 Civil Rights Act  bans discrimination in the workplace.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1968 The Age Discrimination in Employment Act makes it illegal to discriminate against people 40 to 65 years old</a:t>
            </a: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1970-1980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1971</a:t>
            </a:r>
            <a:r>
              <a:rPr lang="en-US" sz="1800" dirty="0" smtClean="0"/>
              <a:t> 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April 28, Occupational Safety and Health Act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381000" y="304800"/>
            <a:ext cx="8229600" cy="1143000"/>
          </a:xfrm>
        </p:spPr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Work</a:t>
            </a:r>
            <a:endParaRPr lang="en-US" sz="2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1980 - 1990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	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Minimum wage is $ 3.75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Technology stocks made the economy boom.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Construction industry  grew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Many job losses in manufacturing 			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1990- 2010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Mortgage 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industry collapses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Federal bail outs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Housing industry drops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Unemployment rate climbs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Inflation increases</a:t>
            </a: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6"/>
          </a:fillRef>
          <a:effectRef idx="1">
            <a:schemeClr val="accent6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Links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  <a:hlinkClick r:id="rId2"/>
              </a:rPr>
              <a:t>http://</a:t>
            </a:r>
            <a:r>
              <a:rPr lang="en-US" sz="1800" dirty="0" smtClean="0">
                <a:latin typeface="Arial" pitchFamily="34" charset="0"/>
                <a:cs typeface="Arial" pitchFamily="34" charset="0"/>
                <a:hlinkClick r:id="rId2"/>
              </a:rPr>
              <a:t>kclibrary.lonestar.edu/decade20.html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  <a:hlinkClick r:id="rId3"/>
              </a:rPr>
              <a:t>http://</a:t>
            </a:r>
            <a:r>
              <a:rPr lang="en-US" sz="1800" dirty="0" smtClean="0">
                <a:latin typeface="Arial" pitchFamily="34" charset="0"/>
                <a:cs typeface="Arial" pitchFamily="34" charset="0"/>
                <a:hlinkClick r:id="rId3"/>
              </a:rPr>
              <a:t>inventors.about.com/od/timelines/a/twentieth_3.htm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en-US" dirty="0" smtClean="0"/>
              <a:t>Strand 4</a:t>
            </a:r>
            <a:br>
              <a:rPr lang="en-US" dirty="0" smtClean="0"/>
            </a:br>
            <a:r>
              <a:rPr lang="en-US" dirty="0" smtClean="0"/>
              <a:t>Education 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5257800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r>
              <a:rPr lang="en-US" sz="7200" dirty="0" smtClean="0">
                <a:latin typeface="Arial" pitchFamily="34" charset="0"/>
                <a:cs typeface="Arial" pitchFamily="34" charset="0"/>
              </a:rPr>
              <a:t>1900 – 1910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1901 Dewey published books about his Functional Theories and progressive education 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1906 Thorndike’s reward but not punishment system	</a:t>
            </a:r>
          </a:p>
          <a:p>
            <a:pPr>
              <a:buNone/>
            </a:pPr>
            <a:r>
              <a:rPr lang="en-US" sz="7200" dirty="0" smtClean="0">
                <a:latin typeface="Arial" pitchFamily="34" charset="0"/>
                <a:cs typeface="Arial" pitchFamily="34" charset="0"/>
              </a:rPr>
              <a:t> 1910 – 1920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1910 Gestalt Psychology influences the Progressive Movement. 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1913 Thorndike‘s</a:t>
            </a:r>
            <a:r>
              <a:rPr lang="en-US" sz="7200" u="sng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7200" dirty="0" smtClean="0">
                <a:latin typeface="Arial" pitchFamily="34" charset="0"/>
                <a:cs typeface="Arial" pitchFamily="34" charset="0"/>
              </a:rPr>
              <a:t>Connectionism or Learning  became the leading educational psychology. 			</a:t>
            </a:r>
          </a:p>
          <a:p>
            <a:endParaRPr lang="en-US" sz="72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7200" dirty="0" smtClean="0"/>
              <a:t>	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4572000" y="1600200"/>
            <a:ext cx="4038600" cy="4525963"/>
          </a:xfrm>
        </p:spPr>
        <p:txBody>
          <a:bodyPr>
            <a:normAutofit fontScale="25000" lnSpcReduction="20000"/>
          </a:bodyPr>
          <a:lstStyle/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7200" dirty="0" smtClean="0">
                <a:latin typeface="Arial" pitchFamily="34" charset="0"/>
                <a:cs typeface="Arial" pitchFamily="34" charset="0"/>
              </a:rPr>
              <a:t>1920 – 1930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1922 Dewey publishes Human Nature and Conduct describing the interaction of the individual and his end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Maria Montessori develops methods still in use, teaching very young children  </a:t>
            </a:r>
            <a:r>
              <a:rPr lang="en-US" sz="7200" dirty="0" err="1" smtClean="0">
                <a:latin typeface="Arial" pitchFamily="34" charset="0"/>
                <a:cs typeface="Arial" pitchFamily="34" charset="0"/>
              </a:rPr>
              <a:t>evironment</a:t>
            </a:r>
            <a:r>
              <a:rPr lang="en-US" sz="7200" dirty="0" smtClean="0">
                <a:latin typeface="Arial" pitchFamily="34" charset="0"/>
                <a:cs typeface="Arial" pitchFamily="34" charset="0"/>
              </a:rPr>
              <a:t> 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1920Piaget</a:t>
            </a:r>
            <a:r>
              <a:rPr lang="en-US" sz="7200" u="sng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7200" dirty="0" err="1" smtClean="0">
                <a:latin typeface="Arial" pitchFamily="34" charset="0"/>
                <a:cs typeface="Arial" pitchFamily="34" charset="0"/>
              </a:rPr>
              <a:t>cognitivism</a:t>
            </a:r>
            <a:r>
              <a:rPr lang="en-US" sz="7200" dirty="0" smtClean="0">
                <a:latin typeface="Arial" pitchFamily="34" charset="0"/>
                <a:cs typeface="Arial" pitchFamily="34" charset="0"/>
              </a:rPr>
              <a:t> theory</a:t>
            </a:r>
          </a:p>
          <a:p>
            <a:endParaRPr lang="en-US" sz="500" dirty="0" smtClean="0">
              <a:latin typeface="Arial" pitchFamily="34" charset="0"/>
              <a:cs typeface="Arial" pitchFamily="34" charset="0"/>
            </a:endParaRPr>
          </a:p>
          <a:p>
            <a:endParaRPr lang="en-US" sz="5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500" dirty="0" smtClean="0">
                <a:latin typeface="Arial" pitchFamily="34" charset="0"/>
                <a:cs typeface="Arial" pitchFamily="34" charset="0"/>
              </a:rPr>
              <a:t>				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7200" dirty="0" smtClean="0">
                <a:latin typeface="Arial" pitchFamily="34" charset="0"/>
                <a:cs typeface="Arial" pitchFamily="34" charset="0"/>
              </a:rPr>
              <a:t>1930 – 1940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1930 Guthrie's </a:t>
            </a:r>
            <a:r>
              <a:rPr lang="en-US" sz="7200" dirty="0" err="1" smtClean="0">
                <a:latin typeface="Arial" pitchFamily="34" charset="0"/>
                <a:cs typeface="Arial" pitchFamily="34" charset="0"/>
              </a:rPr>
              <a:t>Contigunity</a:t>
            </a:r>
            <a:r>
              <a:rPr lang="en-US" sz="7200" dirty="0" smtClean="0">
                <a:latin typeface="Arial" pitchFamily="34" charset="0"/>
                <a:cs typeface="Arial" pitchFamily="34" charset="0"/>
              </a:rPr>
              <a:t> Theory</a:t>
            </a:r>
            <a:r>
              <a:rPr lang="en-US" sz="7200" u="sng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7200" dirty="0" smtClean="0">
                <a:latin typeface="Arial" pitchFamily="34" charset="0"/>
                <a:cs typeface="Arial" pitchFamily="34" charset="0"/>
              </a:rPr>
              <a:t>of learning is presented 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1931 Morrison mastery learning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1932 </a:t>
            </a:r>
            <a:r>
              <a:rPr lang="en-US" sz="7200" dirty="0" err="1" smtClean="0">
                <a:latin typeface="Arial" pitchFamily="34" charset="0"/>
                <a:cs typeface="Arial" pitchFamily="34" charset="0"/>
              </a:rPr>
              <a:t>Bartlette</a:t>
            </a:r>
            <a:r>
              <a:rPr lang="en-US" sz="7200" dirty="0" smtClean="0">
                <a:latin typeface="Arial" pitchFamily="34" charset="0"/>
                <a:cs typeface="Arial" pitchFamily="34" charset="0"/>
              </a:rPr>
              <a:t> constructivist theory</a:t>
            </a:r>
          </a:p>
          <a:p>
            <a:r>
              <a:rPr lang="en-US" sz="7200" dirty="0" smtClean="0">
                <a:latin typeface="Arial" pitchFamily="34" charset="0"/>
                <a:cs typeface="Arial" pitchFamily="34" charset="0"/>
              </a:rPr>
              <a:t>1938 Skinner</a:t>
            </a:r>
            <a:r>
              <a:rPr lang="en-US" sz="7200" u="sng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7200" dirty="0" smtClean="0">
                <a:latin typeface="Arial" pitchFamily="34" charset="0"/>
                <a:cs typeface="Arial" pitchFamily="34" charset="0"/>
              </a:rPr>
              <a:t>publishes Behavior of Organisms that </a:t>
            </a:r>
            <a:r>
              <a:rPr lang="en-US" sz="7200" dirty="0" err="1" smtClean="0">
                <a:latin typeface="Arial" pitchFamily="34" charset="0"/>
                <a:cs typeface="Arial" pitchFamily="34" charset="0"/>
              </a:rPr>
              <a:t>repopularizes</a:t>
            </a:r>
            <a:r>
              <a:rPr lang="en-US" sz="7200" dirty="0" smtClean="0">
                <a:latin typeface="Arial" pitchFamily="34" charset="0"/>
                <a:cs typeface="Arial" pitchFamily="34" charset="0"/>
              </a:rPr>
              <a:t> </a:t>
            </a:r>
            <a:br>
              <a:rPr lang="en-US" sz="7200" dirty="0" smtClean="0">
                <a:latin typeface="Arial" pitchFamily="34" charset="0"/>
                <a:cs typeface="Arial" pitchFamily="34" charset="0"/>
              </a:rPr>
            </a:br>
            <a:r>
              <a:rPr lang="en-US" sz="7200" dirty="0" smtClean="0">
                <a:latin typeface="Arial" pitchFamily="34" charset="0"/>
                <a:cs typeface="Arial" pitchFamily="34" charset="0"/>
              </a:rPr>
              <a:t> behaviorist classroom models</a:t>
            </a:r>
          </a:p>
          <a:p>
            <a:endParaRPr lang="en-US" sz="72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72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304800"/>
            <a:ext cx="8229600" cy="1143000"/>
          </a:xfrm>
        </p:spPr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Education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1940 – 1950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1949 1949 Ralph Tyler publishes Basic Principles of Curriculum and Instruction</a:t>
            </a: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1950 - 1960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1956 Bloom’s Cognitive Taxonomy of Learning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1960 – 1970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1963 Keller Plan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1964 Individual Prescribed Instruction developed by Learning Research  and Development Center Pa.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70’s –Criterion Referenced Instruction (CRI) is introduced by Robert </a:t>
            </a:r>
            <a:r>
              <a:rPr lang="en-US" sz="1900" dirty="0" err="1" smtClean="0">
                <a:latin typeface="Arial" pitchFamily="34" charset="0"/>
                <a:cs typeface="Arial" pitchFamily="34" charset="0"/>
              </a:rPr>
              <a:t>Mager</a:t>
            </a:r>
            <a:endParaRPr lang="en-US" sz="1900" dirty="0" smtClean="0">
              <a:latin typeface="Arial" pitchFamily="34" charset="0"/>
              <a:cs typeface="Arial" pitchFamily="34" charset="0"/>
            </a:endParaRPr>
          </a:p>
          <a:p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 fontScale="92500" lnSpcReduction="20000"/>
          </a:bodyPr>
          <a:lstStyle/>
          <a:p>
            <a:pPr>
              <a:buNone/>
            </a:pPr>
            <a:r>
              <a:rPr lang="en-US" dirty="0" smtClean="0"/>
              <a:t>1980 – 1990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E.D. HIRSCH Cultural Literacy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1983 Howard Gardner publishes Multiple Intelligences</a:t>
            </a:r>
          </a:p>
          <a:p>
            <a:pPr>
              <a:buNone/>
            </a:pPr>
            <a:r>
              <a:rPr lang="en-US" dirty="0" smtClean="0"/>
              <a:t>1990 – 2000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1991 Spiro Schema Theory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1991 </a:t>
            </a:r>
            <a:r>
              <a:rPr lang="en-US" sz="1900" dirty="0" err="1" smtClean="0">
                <a:latin typeface="Arial" pitchFamily="34" charset="0"/>
                <a:cs typeface="Arial" pitchFamily="34" charset="0"/>
              </a:rPr>
              <a:t>Bertier</a:t>
            </a:r>
            <a:r>
              <a:rPr lang="en-US" sz="1900" dirty="0" smtClean="0">
                <a:latin typeface="Arial" pitchFamily="34" charset="0"/>
                <a:cs typeface="Arial" pitchFamily="34" charset="0"/>
              </a:rPr>
              <a:t> Connectionism Theory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1992 </a:t>
            </a:r>
            <a:r>
              <a:rPr lang="en-US" sz="1900" dirty="0" err="1" smtClean="0">
                <a:latin typeface="Arial" pitchFamily="34" charset="0"/>
                <a:cs typeface="Arial" pitchFamily="34" charset="0"/>
              </a:rPr>
              <a:t>Dede</a:t>
            </a:r>
            <a:r>
              <a:rPr lang="en-US" sz="1900" dirty="0" smtClean="0">
                <a:latin typeface="Arial" pitchFamily="34" charset="0"/>
                <a:cs typeface="Arial" pitchFamily="34" charset="0"/>
              </a:rPr>
              <a:t> multimedia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Outcome Based Education</a:t>
            </a:r>
          </a:p>
          <a:p>
            <a:pPr>
              <a:buNone/>
            </a:pPr>
            <a:r>
              <a:rPr lang="en-US" dirty="0" smtClean="0"/>
              <a:t>2000 – 2010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Electronic Learning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Accountability</a:t>
            </a:r>
            <a:endParaRPr lang="en-US" sz="19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dk1"/>
          </a:fillRef>
          <a:effectRef idx="1">
            <a:schemeClr val="dk1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Links and References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http://www.usask.ca/education/coursework/802papers/mergel/brenda.htm#The Basics of </a:t>
            </a:r>
            <a:r>
              <a:rPr lang="en-US" sz="1800" dirty="0" err="1" smtClean="0">
                <a:latin typeface="Arial" pitchFamily="34" charset="0"/>
                <a:cs typeface="Arial" pitchFamily="34" charset="0"/>
              </a:rPr>
              <a:t>Cognitivism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http://kclibrary.lonestar.edu/decade20.html</a:t>
            </a:r>
          </a:p>
          <a:p>
            <a:pPr>
              <a:buNone/>
            </a:pPr>
            <a:endParaRPr lang="en-US" sz="1800" dirty="0" smtClean="0"/>
          </a:p>
          <a:p>
            <a:pPr>
              <a:buNone/>
            </a:pPr>
            <a:r>
              <a:rPr lang="en-US" sz="1800" dirty="0" err="1" smtClean="0"/>
              <a:t>Saettler</a:t>
            </a:r>
            <a:r>
              <a:rPr lang="en-US" sz="1800" dirty="0" smtClean="0"/>
              <a:t>, P. (2004). The Evolution of American Educational Technology. Greenwich, CT: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en-US" dirty="0" smtClean="0"/>
              <a:t>Strand 5</a:t>
            </a:r>
            <a:br>
              <a:rPr lang="en-US" dirty="0" smtClean="0"/>
            </a:br>
            <a:r>
              <a:rPr lang="en-US" dirty="0" smtClean="0"/>
              <a:t> Society and Culture</a:t>
            </a: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76400"/>
            <a:ext cx="4038600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1900 1910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1901 First radio transmission by Marconi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1902 Air Conditioner invented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1903 Orville Wright flies 120 feet</a:t>
            </a: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1910 – 1920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1913 Refrigerator </a:t>
            </a:r>
          </a:p>
          <a:p>
            <a:r>
              <a:rPr lang="en-US" sz="1800" b="1" dirty="0" smtClean="0"/>
              <a:t>1914 </a:t>
            </a:r>
            <a:r>
              <a:rPr lang="en-US" sz="1800" dirty="0" smtClean="0"/>
              <a:t>Federal Trade Commission formed</a:t>
            </a:r>
          </a:p>
          <a:p>
            <a:r>
              <a:rPr lang="en-US" sz="1800" b="1" dirty="0" smtClean="0"/>
              <a:t>1914-1920</a:t>
            </a:r>
            <a:r>
              <a:rPr lang="en-US" sz="1800" dirty="0" smtClean="0"/>
              <a:t> World War 1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Women get the right to vote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1920 – 1930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1927 television invented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1928 Penicillin, the first antibiotic</a:t>
            </a:r>
          </a:p>
          <a:p>
            <a:r>
              <a:rPr lang="en-US" sz="1800" dirty="0" smtClean="0"/>
              <a:t>1929 Black Thursday  stock market crashes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dirty="0" smtClean="0"/>
              <a:t> 1930 – 1940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1932-1939 Roosevelt’s New Deal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Society and Culture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1940 – 1950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1940 – 1948 WW11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1942 More than 120,000 Japanese living in western U.S. moved to  relocation centers</a:t>
            </a: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1950 – 1960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1950 mass production of computers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1950 first organ transplant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Average salary 2992 a year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60%  of families own their own home				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2"/>
          </p:nvPr>
        </p:nvSpPr>
        <p:spPr>
          <a:xfrm>
            <a:off x="4572000" y="1600200"/>
            <a:ext cx="4038600" cy="4525963"/>
          </a:xfrm>
        </p:spPr>
        <p:txBody>
          <a:bodyPr/>
          <a:lstStyle/>
          <a:p>
            <a:pPr>
              <a:buNone/>
            </a:pPr>
            <a:r>
              <a:rPr lang="en-US" dirty="0" smtClean="0"/>
              <a:t>1960 – 1970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1961 The Berlin wall was built</a:t>
            </a:r>
          </a:p>
          <a:p>
            <a:r>
              <a:rPr lang="en-US" sz="1800" dirty="0" smtClean="0"/>
              <a:t>1963 President Kennedy was Assassinated </a:t>
            </a:r>
          </a:p>
          <a:p>
            <a:r>
              <a:rPr lang="en-US" sz="1800" dirty="0" smtClean="0"/>
              <a:t>1963 Martin l. King I have a Dream speech</a:t>
            </a:r>
          </a:p>
          <a:p>
            <a:r>
              <a:rPr lang="en-US" sz="1800" dirty="0" smtClean="0"/>
              <a:t>1964 Beatles</a:t>
            </a:r>
          </a:p>
          <a:p>
            <a:pPr>
              <a:buNone/>
            </a:pPr>
            <a:endParaRPr lang="en-US" sz="1800" dirty="0" smtClean="0"/>
          </a:p>
          <a:p>
            <a:pPr>
              <a:buNone/>
            </a:pPr>
            <a:r>
              <a:rPr lang="en-US" sz="1800" dirty="0" smtClean="0"/>
              <a:t>1970 – 1980</a:t>
            </a:r>
          </a:p>
          <a:p>
            <a:r>
              <a:rPr lang="en-US" sz="1800" dirty="0" smtClean="0"/>
              <a:t>1970 floppy disk are introduced</a:t>
            </a:r>
          </a:p>
          <a:p>
            <a:r>
              <a:rPr lang="en-US" sz="1800" dirty="0" smtClean="0"/>
              <a:t>1972 Watergate scandal</a:t>
            </a:r>
          </a:p>
          <a:p>
            <a:r>
              <a:rPr lang="en-US" sz="1800" dirty="0" smtClean="0"/>
              <a:t>1973 Vice President resigns</a:t>
            </a:r>
          </a:p>
          <a:p>
            <a:r>
              <a:rPr lang="en-US" sz="1800" dirty="0" smtClean="0"/>
              <a:t>1975 Microsoft founded</a:t>
            </a:r>
          </a:p>
          <a:p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en-US" dirty="0" smtClean="0">
                <a:solidFill>
                  <a:schemeClr val="tx1"/>
                </a:solidFill>
              </a:rPr>
              <a:t>Society and </a:t>
            </a:r>
            <a:r>
              <a:rPr lang="en-US" dirty="0" smtClean="0">
                <a:solidFill>
                  <a:schemeClr val="tx1"/>
                </a:solidFill>
              </a:rPr>
              <a:t>Culture</a:t>
            </a: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1980 – 1990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1981 Aids</a:t>
            </a:r>
            <a:r>
              <a:rPr lang="en-US" dirty="0" smtClean="0"/>
              <a:t> is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 identified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1981 personal computers are introduced by IBM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1989 Berlin wall comes down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 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1990 – 2000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1992 riots in Los Angeles over Rodney King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1993 World Trade center bombing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1997 scientists clone sheep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0" y="1600200"/>
            <a:ext cx="4038600" cy="4525963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dirty="0" smtClean="0"/>
              <a:t>2000 -2010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2001 World Trade Center bombed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2005 hurricane Katrina hits New Orleans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2008 </a:t>
            </a:r>
            <a:r>
              <a:rPr lang="en-US" sz="1800" dirty="0" smtClean="0"/>
              <a:t>Republican VP hopeful Sarah Palin: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2009 unemployment reaches over 10%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858962"/>
          </a:xfr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First Wave</a:t>
            </a:r>
            <a:br>
              <a:rPr lang="en-US" dirty="0" smtClean="0"/>
            </a:br>
            <a:r>
              <a:rPr lang="en-US" dirty="0" smtClean="0"/>
              <a:t>Agricultural Age 1700’s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Took thousands of years to complete.</a:t>
            </a:r>
          </a:p>
          <a:p>
            <a:r>
              <a:rPr lang="en-US" dirty="0" smtClean="0"/>
              <a:t>People were farmers with large families.</a:t>
            </a:r>
          </a:p>
          <a:p>
            <a:r>
              <a:rPr lang="en-US" dirty="0" smtClean="0"/>
              <a:t>Isolated from other people.</a:t>
            </a:r>
          </a:p>
          <a:p>
            <a:r>
              <a:rPr lang="en-US" dirty="0" smtClean="0"/>
              <a:t>Children were schooled at home or in a one room schoolhouse.</a:t>
            </a: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LINKS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>
              <a:buNone/>
            </a:pPr>
            <a:r>
              <a:rPr lang="en-US" u="sng" dirty="0" smtClean="0">
                <a:hlinkClick r:id="rId2"/>
              </a:rPr>
              <a:t>http://</a:t>
            </a:r>
            <a:r>
              <a:rPr lang="en-US" u="sng" dirty="0" smtClean="0">
                <a:hlinkClick r:id="rId2"/>
              </a:rPr>
              <a:t>inventors.about.com/od/timelines/a/twentieth_3.htm</a:t>
            </a:r>
            <a:endParaRPr lang="en-US" u="sng" dirty="0" smtClean="0"/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>
                <a:hlinkClick r:id="rId3"/>
              </a:rPr>
              <a:t>http://</a:t>
            </a:r>
            <a:r>
              <a:rPr lang="en-US" dirty="0" smtClean="0">
                <a:hlinkClick r:id="rId3"/>
              </a:rPr>
              <a:t>kclibrary.lonestar.edu/decade20.html</a:t>
            </a: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417638"/>
          </a:xfrm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Strand 6</a:t>
            </a:r>
            <a:br>
              <a:rPr lang="en-US" dirty="0" smtClean="0"/>
            </a:br>
            <a:r>
              <a:rPr lang="en-US" dirty="0" smtClean="0"/>
              <a:t> Political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1900 – 1910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1901 President Mc </a:t>
            </a:r>
            <a:r>
              <a:rPr lang="en-US" sz="1800" dirty="0" err="1" smtClean="0">
                <a:latin typeface="Arial" pitchFamily="34" charset="0"/>
                <a:cs typeface="Arial" pitchFamily="34" charset="0"/>
              </a:rPr>
              <a:t>Kinley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 is 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assassinated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1906 President Roosevelt simplifies spelling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1907 Ten Rules of War Established at the Second Hague Peace Conference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1910 – 1920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1914 personal income tax is introduced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1917 U.S. enters  World War 1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1919  Treaty of Versailles Ends World War </a:t>
            </a:r>
            <a:r>
              <a:rPr lang="en-US" sz="1800" u="sng" dirty="0" smtClean="0"/>
              <a:t>I 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0" y="1600200"/>
            <a:ext cx="4038600" cy="4525963"/>
          </a:xfrm>
        </p:spPr>
        <p:txBody>
          <a:bodyPr>
            <a:normAutofit lnSpcReduction="10000"/>
          </a:bodyPr>
          <a:lstStyle/>
          <a:p>
            <a:pPr>
              <a:buNone/>
            </a:pPr>
            <a:r>
              <a:rPr lang="en-US" dirty="0" smtClean="0"/>
              <a:t>1920 – 1930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1920 Probation begins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1920 Women are granted the right to vote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1923 Teapot Dome scandal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1924 </a:t>
            </a:r>
            <a:r>
              <a:rPr lang="en-US" sz="1800" dirty="0" err="1" smtClean="0">
                <a:latin typeface="Arial" pitchFamily="34" charset="0"/>
                <a:cs typeface="Arial" pitchFamily="34" charset="0"/>
              </a:rPr>
              <a:t>J.Edgar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 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Hoover appointed head of FBI</a:t>
            </a: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1930 – 1940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1933 Adolf Hitler Becomes Chancellor of Germany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1933 assassination attempt on FDR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1933 probation ends</a:t>
            </a: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447800"/>
          </a:xfrm>
        </p:spPr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Political</a:t>
            </a:r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1940 – 1950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1941 Japanese attack Pearl Harbor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1942 Japanese Americans are held in detention camps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1942 FDR dies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1945 Hitler commits suicide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1945 UN founded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1949 NATO established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1950 – 1960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1950 Korean War begins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1951 Truman Signs Peace Treaty With Japan, Officially Ending WWII</a:t>
            </a:r>
            <a:r>
              <a:rPr lang="en-US" sz="1800" dirty="0" smtClean="0"/>
              <a:t>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1954 Segregation Ruled Illegal in U.S.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1955 Rosa Parks Refuses to Give Up Her Seat on a Bus</a:t>
            </a:r>
            <a:r>
              <a:rPr lang="en-US" sz="1800" dirty="0" smtClean="0"/>
              <a:t> 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Political 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1960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1960 first televised Presidential debates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1961 Bay of Pigs Invasion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1963 JFK Assassinated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1964 Civil Rights Act Passes in U.S.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1965 Troops are sent to Vietnam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1968 Martin Luther King Jr. Assassinated </a:t>
            </a:r>
          </a:p>
          <a:p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dirty="0" smtClean="0"/>
              <a:t>1970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1972 Watergate scandal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1973 U.S. Pulls Out of Vietnam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1973 U.S. Vice President Resigns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1974 U.S. President Nixon Resigns </a:t>
            </a: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en-US" dirty="0" smtClean="0"/>
              <a:t>Political </a:t>
            </a:r>
            <a:br>
              <a:rPr lang="en-US" dirty="0" smtClean="0"/>
            </a:br>
            <a:r>
              <a:rPr lang="en-US" dirty="0" smtClean="0"/>
              <a:t>1980 - 2010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1980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1981 Assassination Attempt on U.S. President Reagan 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1981 First Woman Appointed to the U.S. Supreme Court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Reagan Announces Defense Plan Called Star Wars </a:t>
            </a: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1990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1991 Operation Desert Storm begins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1992 Official End of the Cold War </a:t>
            </a:r>
          </a:p>
          <a:p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/>
        <p:txBody>
          <a:bodyPr/>
          <a:lstStyle/>
          <a:p>
            <a:pPr>
              <a:buNone/>
            </a:pPr>
            <a:r>
              <a:rPr lang="en-US" dirty="0" smtClean="0"/>
              <a:t>2000- 2010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2001 Bush was sworn in as president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2001 terrorists attack Twin Towers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2002 Bush adds Homeland Security to cabinet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2003 War against Iraq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2004 Bush is reelected president</a:t>
            </a:r>
          </a:p>
          <a:p>
            <a:r>
              <a:rPr lang="en-US" sz="1800" dirty="0" smtClean="0">
                <a:latin typeface="Arial" pitchFamily="34" charset="0"/>
                <a:cs typeface="Arial" pitchFamily="34" charset="0"/>
              </a:rPr>
              <a:t>2009 first African American president elected</a:t>
            </a: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2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4"/>
          </a:fillRef>
          <a:effectRef idx="1">
            <a:schemeClr val="accent4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Links 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>
          <a:xfrm>
            <a:off x="304800" y="1752600"/>
            <a:ext cx="8229600" cy="4709160"/>
          </a:xfrm>
        </p:spPr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  <a:hlinkClick r:id="rId2"/>
              </a:rPr>
              <a:t>http://</a:t>
            </a:r>
            <a:r>
              <a:rPr lang="en-US" sz="1800" dirty="0" smtClean="0">
                <a:latin typeface="Arial" pitchFamily="34" charset="0"/>
                <a:cs typeface="Arial" pitchFamily="34" charset="0"/>
                <a:hlinkClick r:id="rId2"/>
              </a:rPr>
              <a:t>kclibrary.lonestar.edu/decade20.html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  <a:hlinkClick r:id="rId3"/>
              </a:rPr>
              <a:t>http://</a:t>
            </a:r>
            <a:r>
              <a:rPr lang="en-US" sz="1800" dirty="0" smtClean="0">
                <a:latin typeface="Arial" pitchFamily="34" charset="0"/>
                <a:cs typeface="Arial" pitchFamily="34" charset="0"/>
                <a:hlinkClick r:id="rId3"/>
              </a:rPr>
              <a:t>inventors.about.com/od/timelines/a/twentieth_3.htm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8229600" cy="1828800"/>
          </a:xfr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/>
          <a:lstStyle/>
          <a:p>
            <a:r>
              <a:rPr lang="en-US" dirty="0" smtClean="0"/>
              <a:t>Second Wave</a:t>
            </a:r>
            <a:br>
              <a:rPr lang="en-US" dirty="0" smtClean="0"/>
            </a:br>
            <a:r>
              <a:rPr lang="en-US" dirty="0" smtClean="0"/>
              <a:t>Industrial Age 1800’s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endParaRPr lang="en-US" dirty="0" smtClean="0"/>
          </a:p>
          <a:p>
            <a:r>
              <a:rPr lang="en-US" dirty="0" smtClean="0"/>
              <a:t>Took 300 years to rise.</a:t>
            </a:r>
          </a:p>
          <a:p>
            <a:r>
              <a:rPr lang="en-US" dirty="0" smtClean="0"/>
              <a:t>People moved to cities to work in factories.</a:t>
            </a:r>
          </a:p>
          <a:p>
            <a:r>
              <a:rPr lang="en-US" dirty="0" smtClean="0"/>
              <a:t>Smaller families.</a:t>
            </a:r>
          </a:p>
          <a:p>
            <a:r>
              <a:rPr lang="en-US" dirty="0" smtClean="0"/>
              <a:t>People were less isolated.</a:t>
            </a:r>
          </a:p>
          <a:p>
            <a:r>
              <a:rPr lang="en-US" dirty="0" smtClean="0"/>
              <a:t>Invention of machines.</a:t>
            </a:r>
          </a:p>
          <a:p>
            <a:r>
              <a:rPr lang="en-US" dirty="0" smtClean="0"/>
              <a:t>Lasted 300 years.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914400" y="0"/>
            <a:ext cx="7772400" cy="3276600"/>
          </a:xfr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/>
          <a:lstStyle/>
          <a:p>
            <a:pPr algn="ctr"/>
            <a:r>
              <a:rPr lang="en-US" dirty="0" smtClean="0">
                <a:solidFill>
                  <a:schemeClr val="tx1"/>
                </a:solidFill>
              </a:rPr>
              <a:t>Third Wave</a:t>
            </a:r>
            <a:br>
              <a:rPr lang="en-US" dirty="0" smtClean="0">
                <a:solidFill>
                  <a:schemeClr val="tx1"/>
                </a:solidFill>
              </a:rPr>
            </a:br>
            <a:r>
              <a:rPr lang="en-US" dirty="0" smtClean="0">
                <a:solidFill>
                  <a:schemeClr val="tx1"/>
                </a:solidFill>
              </a:rPr>
              <a:t>Information Age </a:t>
            </a:r>
            <a:br>
              <a:rPr lang="en-US" dirty="0" smtClean="0">
                <a:solidFill>
                  <a:schemeClr val="tx1"/>
                </a:solidFill>
              </a:rPr>
            </a:br>
            <a:r>
              <a:rPr lang="en-US" dirty="0" smtClean="0">
                <a:solidFill>
                  <a:schemeClr val="tx1"/>
                </a:solidFill>
              </a:rPr>
              <a:t>1900’s-2000</a:t>
            </a:r>
            <a:br>
              <a:rPr lang="en-US" dirty="0" smtClean="0">
                <a:solidFill>
                  <a:schemeClr val="tx1"/>
                </a:solidFill>
              </a:rPr>
            </a:br>
            <a:endParaRPr lang="en-US" dirty="0">
              <a:solidFill>
                <a:schemeClr val="tx1"/>
              </a:solidFill>
            </a:endParaRPr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3505200"/>
            <a:ext cx="7086600" cy="2438400"/>
          </a:xfrm>
        </p:spPr>
        <p:txBody>
          <a:bodyPr>
            <a:normAutofit/>
          </a:bodyPr>
          <a:lstStyle/>
          <a:p>
            <a:pPr>
              <a:buFont typeface="Arial" pitchFamily="34" charset="0"/>
              <a:buChar char="•"/>
            </a:pPr>
            <a:r>
              <a:rPr lang="en-US" dirty="0" smtClean="0"/>
              <a:t> Invention of the telephone and telegraph.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 The introduction of the radio and then  television .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 There are not as many factories.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 Personal computers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The World Wide Web</a:t>
            </a:r>
          </a:p>
          <a:p>
            <a:pPr>
              <a:buFont typeface="Arial" pitchFamily="34" charset="0"/>
              <a:buChar char="•"/>
            </a:pPr>
            <a:r>
              <a:rPr lang="en-US" dirty="0" smtClean="0"/>
              <a:t>Cellular Phones</a:t>
            </a:r>
          </a:p>
          <a:p>
            <a:pPr>
              <a:buFont typeface="Arial" pitchFamily="34" charset="0"/>
              <a:buChar char="•"/>
            </a:pPr>
            <a:endParaRPr lang="en-US" dirty="0" smtClean="0"/>
          </a:p>
          <a:p>
            <a:pPr>
              <a:buFont typeface="Arial" pitchFamily="34" charset="0"/>
              <a:buChar char="•"/>
            </a:pPr>
            <a:endParaRPr lang="en-US" dirty="0" smtClean="0"/>
          </a:p>
          <a:p>
            <a:endParaRPr lang="en-US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152400"/>
            <a:ext cx="8229600" cy="1981200"/>
          </a:xfrm>
        </p:spPr>
        <p:style>
          <a:lnRef idx="3">
            <a:schemeClr val="lt1"/>
          </a:lnRef>
          <a:fillRef idx="1">
            <a:schemeClr val="accent5"/>
          </a:fillRef>
          <a:effectRef idx="1">
            <a:schemeClr val="accent5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pPr algn="ctr"/>
            <a:r>
              <a:rPr lang="en-US" dirty="0" smtClean="0"/>
              <a:t/>
            </a:r>
            <a:br>
              <a:rPr lang="en-US" dirty="0" smtClean="0"/>
            </a:br>
            <a:r>
              <a:rPr lang="en-US" dirty="0" smtClean="0"/>
              <a:t>Fourth Wave</a:t>
            </a:r>
            <a:br>
              <a:rPr lang="en-US" dirty="0" smtClean="0"/>
            </a:br>
            <a:r>
              <a:rPr lang="en-US" dirty="0" smtClean="0"/>
              <a:t>Communication 2000- Present</a:t>
            </a:r>
            <a:br>
              <a:rPr lang="en-US" dirty="0" smtClean="0"/>
            </a:br>
            <a:r>
              <a:rPr lang="en-US" dirty="0" smtClean="0"/>
              <a:t/>
            </a:r>
            <a:br>
              <a:rPr lang="en-US" dirty="0" smtClean="0"/>
            </a:br>
            <a:endParaRPr lang="en-US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>
          <a:xfrm>
            <a:off x="457200" y="2286000"/>
            <a:ext cx="8229600" cy="4023360"/>
          </a:xfrm>
        </p:spPr>
        <p:txBody>
          <a:bodyPr/>
          <a:lstStyle/>
          <a:p>
            <a:r>
              <a:rPr lang="en-US" dirty="0" smtClean="0"/>
              <a:t>Smart Phones</a:t>
            </a:r>
          </a:p>
          <a:p>
            <a:r>
              <a:rPr lang="en-US" dirty="0" smtClean="0"/>
              <a:t>Wireless internet</a:t>
            </a:r>
          </a:p>
          <a:p>
            <a:r>
              <a:rPr lang="en-US" dirty="0" smtClean="0"/>
              <a:t>Satellite Radio</a:t>
            </a:r>
          </a:p>
          <a:p>
            <a:r>
              <a:rPr lang="en-US" dirty="0" smtClean="0"/>
              <a:t>Social Networking </a:t>
            </a:r>
          </a:p>
          <a:p>
            <a:r>
              <a:rPr lang="en-US" dirty="0" smtClean="0"/>
              <a:t>Access most current news using the Internet.</a:t>
            </a:r>
          </a:p>
          <a:p>
            <a:r>
              <a:rPr lang="en-US" dirty="0" smtClean="0"/>
              <a:t>Telecommunicating- more people are working from home using the computer.</a:t>
            </a:r>
            <a:endParaRPr lang="en-US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Toffler’s Wave Theory. (2010). Laureate Education, Inc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pPr>
              <a:buNone/>
            </a:pP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1800" dirty="0" smtClean="0">
                <a:latin typeface="Arial" pitchFamily="34" charset="0"/>
                <a:cs typeface="Arial" pitchFamily="34" charset="0"/>
              </a:rPr>
              <a:t>Thornburg</a:t>
            </a:r>
            <a:r>
              <a:rPr lang="en-US" sz="1800" dirty="0" smtClean="0">
                <a:latin typeface="Arial" pitchFamily="34" charset="0"/>
                <a:cs typeface="Arial" pitchFamily="34" charset="0"/>
              </a:rPr>
              <a:t>, D. (2010). The Next Wave, Part 1. Laureate Education, Inc</a:t>
            </a:r>
            <a:br>
              <a:rPr lang="en-US" sz="1800" dirty="0" smtClean="0">
                <a:latin typeface="Arial" pitchFamily="34" charset="0"/>
                <a:cs typeface="Arial" pitchFamily="34" charset="0"/>
              </a:rPr>
            </a:br>
            <a:r>
              <a:rPr lang="en-US" sz="1800" dirty="0" smtClean="0">
                <a:latin typeface="Arial" pitchFamily="34" charset="0"/>
                <a:cs typeface="Arial" pitchFamily="34" charset="0"/>
              </a:rPr>
              <a:t/>
            </a:r>
            <a:br>
              <a:rPr lang="en-US" sz="1800" dirty="0" smtClean="0">
                <a:latin typeface="Arial" pitchFamily="34" charset="0"/>
                <a:cs typeface="Arial" pitchFamily="34" charset="0"/>
              </a:rPr>
            </a:br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>
          <a:xfrm>
            <a:off x="457200" y="0"/>
            <a:ext cx="8229600" cy="1447800"/>
          </a:xfrm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>
            <a:normAutofit/>
          </a:bodyPr>
          <a:lstStyle/>
          <a:p>
            <a:r>
              <a:rPr lang="en-US" sz="2800" dirty="0" smtClean="0">
                <a:latin typeface="Arial" pitchFamily="34" charset="0"/>
                <a:cs typeface="Arial" pitchFamily="34" charset="0"/>
              </a:rPr>
              <a:t>Strand 2</a:t>
            </a:r>
            <a:br>
              <a:rPr lang="en-US" sz="2800" dirty="0" smtClean="0">
                <a:latin typeface="Arial" pitchFamily="34" charset="0"/>
                <a:cs typeface="Arial" pitchFamily="34" charset="0"/>
              </a:rPr>
            </a:br>
            <a:r>
              <a:rPr lang="en-US" sz="2800" dirty="0" smtClean="0">
                <a:latin typeface="Arial" pitchFamily="34" charset="0"/>
                <a:cs typeface="Arial" pitchFamily="34" charset="0"/>
              </a:rPr>
              <a:t>Technology</a:t>
            </a:r>
            <a:br>
              <a:rPr lang="en-US" sz="2800" dirty="0" smtClean="0">
                <a:latin typeface="Arial" pitchFamily="34" charset="0"/>
                <a:cs typeface="Arial" pitchFamily="34" charset="0"/>
              </a:rPr>
            </a:br>
            <a:r>
              <a:rPr lang="en-US" sz="2800" dirty="0" smtClean="0">
                <a:latin typeface="Arial" pitchFamily="34" charset="0"/>
                <a:cs typeface="Arial" pitchFamily="34" charset="0"/>
              </a:rPr>
              <a:t>1900-2010</a:t>
            </a:r>
            <a:endParaRPr lang="en-US" sz="2800" dirty="0">
              <a:latin typeface="Arial" pitchFamily="34" charset="0"/>
              <a:cs typeface="Arial" pitchFamily="34" charset="0"/>
            </a:endParaRPr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524000"/>
            <a:ext cx="4038600" cy="4525963"/>
          </a:xfrm>
        </p:spPr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 1900 – 1910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1912 x-ray was discovered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1913 invention of the zipper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1915 first airplane was built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1910-1920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1911 air conditioner was invented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1915 Long distance radio and telephone developed by ATT</a:t>
            </a:r>
          </a:p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1920-1930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1921 the first robot was built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1923 the traffic signal invented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1927 invents a complete electronic TV system.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1927 Technicolor invented.</a:t>
            </a:r>
          </a:p>
          <a:p>
            <a:endParaRPr lang="en-US" sz="19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endParaRPr lang="en-US" sz="2800" dirty="0" smtClean="0">
              <a:latin typeface="Arial" pitchFamily="34" charset="0"/>
              <a:cs typeface="Arial" pitchFamily="34" charset="0"/>
            </a:endParaRPr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 fontScale="85000" lnSpcReduction="10000"/>
          </a:bodyPr>
          <a:lstStyle/>
          <a:p>
            <a:pPr>
              <a:buNone/>
            </a:pPr>
            <a:r>
              <a:rPr lang="en-US" sz="2400" dirty="0" smtClean="0">
                <a:latin typeface="Arial" pitchFamily="34" charset="0"/>
                <a:cs typeface="Arial" pitchFamily="34" charset="0"/>
              </a:rPr>
              <a:t>1930-1940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1933 FM radio invented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1934 first tape recorder invented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1937 photocopier invented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1939 first successful helicopter</a:t>
            </a:r>
          </a:p>
          <a:p>
            <a:pPr>
              <a:buNone/>
            </a:pPr>
            <a:r>
              <a:rPr lang="en-US" dirty="0" smtClean="0"/>
              <a:t>1940-1950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1941 first computer that uses software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1942 built the first electronic digital computer</a:t>
            </a:r>
            <a:r>
              <a:rPr lang="en-US" sz="1900" u="sng" dirty="0" smtClean="0">
                <a:latin typeface="Arial" pitchFamily="34" charset="0"/>
                <a:cs typeface="Arial" pitchFamily="34" charset="0"/>
              </a:rPr>
              <a:t>.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1944 </a:t>
            </a:r>
            <a:r>
              <a:rPr lang="en-US" sz="1800" dirty="0" smtClean="0"/>
              <a:t>The kidney dialysis machine invented</a:t>
            </a:r>
            <a:endParaRPr lang="en-US" sz="19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dirty="0" smtClean="0"/>
              <a:t>1950-1960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1951 first credit card</a:t>
            </a:r>
          </a:p>
          <a:p>
            <a:r>
              <a:rPr lang="en-US" sz="1900" dirty="0" smtClean="0">
                <a:latin typeface="Arial" pitchFamily="34" charset="0"/>
                <a:cs typeface="Arial" pitchFamily="34" charset="0"/>
              </a:rPr>
              <a:t>1952 </a:t>
            </a:r>
            <a:r>
              <a:rPr lang="en-US" sz="1800" dirty="0" smtClean="0"/>
              <a:t>build the hydrogen bomb</a:t>
            </a:r>
            <a:endParaRPr lang="en-US" sz="19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2100" dirty="0" smtClean="0">
                <a:latin typeface="Arial" pitchFamily="34" charset="0"/>
                <a:cs typeface="Arial" pitchFamily="34" charset="0"/>
              </a:rPr>
              <a:t>1958 computer modem invented</a:t>
            </a: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title"/>
          </p:nvPr>
        </p:nvSpPr>
        <p:spPr/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>
            <a:normAutofit fontScale="90000"/>
          </a:bodyPr>
          <a:lstStyle/>
          <a:p>
            <a:r>
              <a:rPr lang="en-US" dirty="0" smtClean="0"/>
              <a:t>Technology </a:t>
            </a:r>
            <a:br>
              <a:rPr lang="en-US" dirty="0" smtClean="0"/>
            </a:br>
            <a:endParaRPr lang="en-US" dirty="0"/>
          </a:p>
        </p:txBody>
      </p:sp>
      <p:sp>
        <p:nvSpPr>
          <p:cNvPr id="5" name="Content Placeholder 4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191000" cy="5486400"/>
          </a:xfrm>
        </p:spPr>
        <p:txBody>
          <a:bodyPr>
            <a:normAutofit fontScale="55000" lnSpcReduction="20000"/>
          </a:bodyPr>
          <a:lstStyle/>
          <a:p>
            <a:pPr>
              <a:buNone/>
            </a:pPr>
            <a:endParaRPr lang="en-US" dirty="0" smtClean="0"/>
          </a:p>
          <a:p>
            <a:pPr>
              <a:buNone/>
            </a:pPr>
            <a:r>
              <a:rPr lang="en-US" sz="3200" dirty="0" smtClean="0">
                <a:latin typeface="Arial" pitchFamily="34" charset="0"/>
                <a:cs typeface="Arial" pitchFamily="34" charset="0"/>
              </a:rPr>
              <a:t>1960-1970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1962 audio cassette invented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1962 first video computer game developed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1963 video disk invented 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1968 computer mouse </a:t>
            </a:r>
          </a:p>
          <a:p>
            <a:pPr>
              <a:buNone/>
            </a:pPr>
            <a:r>
              <a:rPr lang="en-US" sz="3200" dirty="0" smtClean="0">
                <a:latin typeface="Arial" pitchFamily="34" charset="0"/>
                <a:cs typeface="Arial" pitchFamily="34" charset="0"/>
              </a:rPr>
              <a:t>1970-1980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1971 Floppy disk invented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1971 microprocessor  invented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1971 VCR invented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1972 word processor invented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1973 first cell phone call </a:t>
            </a:r>
          </a:p>
          <a:p>
            <a:r>
              <a:rPr lang="en-US" sz="2900" dirty="0" smtClean="0">
                <a:latin typeface="Arial" pitchFamily="34" charset="0"/>
                <a:cs typeface="Arial" pitchFamily="34" charset="0"/>
              </a:rPr>
              <a:t>1977 first personal computer sold </a:t>
            </a:r>
          </a:p>
          <a:p>
            <a:pPr>
              <a:buNone/>
            </a:pPr>
            <a:r>
              <a:rPr lang="en-US" sz="3200" dirty="0" smtClean="0"/>
              <a:t>1980-1990</a:t>
            </a:r>
          </a:p>
          <a:p>
            <a:r>
              <a:rPr lang="en-US" sz="3300" dirty="0" smtClean="0">
                <a:latin typeface="Arial" pitchFamily="34" charset="0"/>
                <a:cs typeface="Arial" pitchFamily="34" charset="0"/>
              </a:rPr>
              <a:t>1981 MS –Dos invented</a:t>
            </a:r>
          </a:p>
          <a:p>
            <a:r>
              <a:rPr lang="en-US" sz="3300" dirty="0" smtClean="0">
                <a:latin typeface="Arial" pitchFamily="34" charset="0"/>
                <a:cs typeface="Arial" pitchFamily="34" charset="0"/>
              </a:rPr>
              <a:t>1984 Apple Macintosh invented</a:t>
            </a:r>
          </a:p>
          <a:p>
            <a:r>
              <a:rPr lang="en-US" sz="3300" dirty="0" smtClean="0">
                <a:latin typeface="Arial" pitchFamily="34" charset="0"/>
                <a:cs typeface="Arial" pitchFamily="34" charset="0"/>
              </a:rPr>
              <a:t>1985 Windows program by Microsoft</a:t>
            </a:r>
          </a:p>
          <a:p>
            <a:r>
              <a:rPr lang="en-US" sz="3300" dirty="0" smtClean="0">
                <a:latin typeface="Arial" pitchFamily="34" charset="0"/>
                <a:cs typeface="Arial" pitchFamily="34" charset="0"/>
              </a:rPr>
              <a:t>1989 HD television</a:t>
            </a:r>
          </a:p>
          <a:p>
            <a:pPr>
              <a:buNone/>
            </a:pPr>
            <a:endParaRPr lang="en-US" dirty="0" smtClean="0"/>
          </a:p>
          <a:p>
            <a:pPr>
              <a:buNone/>
            </a:pPr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  <a:p>
            <a:endParaRPr lang="en-US" dirty="0" smtClean="0"/>
          </a:p>
        </p:txBody>
      </p:sp>
      <p:sp>
        <p:nvSpPr>
          <p:cNvPr id="6" name="Content Placeholder 5"/>
          <p:cNvSpPr>
            <a:spLocks noGrp="1"/>
          </p:cNvSpPr>
          <p:nvPr>
            <p:ph sz="half" idx="2"/>
          </p:nvPr>
        </p:nvSpPr>
        <p:spPr/>
        <p:txBody>
          <a:bodyPr>
            <a:normAutofit fontScale="55000" lnSpcReduction="20000"/>
          </a:bodyPr>
          <a:lstStyle/>
          <a:p>
            <a:pPr>
              <a:buNone/>
            </a:pPr>
            <a:r>
              <a:rPr lang="en-US" sz="3200" dirty="0" smtClean="0">
                <a:latin typeface="Arial" pitchFamily="34" charset="0"/>
                <a:cs typeface="Arial" pitchFamily="34" charset="0"/>
              </a:rPr>
              <a:t>1990 -2000</a:t>
            </a:r>
          </a:p>
          <a:p>
            <a:r>
              <a:rPr lang="en-US" sz="3300" dirty="0" smtClean="0">
                <a:latin typeface="Arial" pitchFamily="34" charset="0"/>
                <a:cs typeface="Arial" pitchFamily="34" charset="0"/>
              </a:rPr>
              <a:t>1990 The World Wide Web and Internet protocol (HTTP) and WWW language (HTM) were created </a:t>
            </a:r>
          </a:p>
          <a:p>
            <a:r>
              <a:rPr lang="en-US" sz="3300" dirty="0" smtClean="0">
                <a:latin typeface="Arial" pitchFamily="34" charset="0"/>
                <a:cs typeface="Arial" pitchFamily="34" charset="0"/>
              </a:rPr>
              <a:t>1991 digital answering machine invented</a:t>
            </a:r>
          </a:p>
          <a:p>
            <a:endParaRPr lang="en-US" dirty="0" smtClean="0">
              <a:latin typeface="Arial" pitchFamily="34" charset="0"/>
              <a:cs typeface="Arial" pitchFamily="34" charset="0"/>
            </a:endParaRPr>
          </a:p>
          <a:p>
            <a:pPr>
              <a:buNone/>
            </a:pPr>
            <a:r>
              <a:rPr lang="en-US" sz="3200" dirty="0" smtClean="0"/>
              <a:t>2000 – 2010</a:t>
            </a:r>
          </a:p>
          <a:p>
            <a:r>
              <a:rPr lang="en-US" sz="3300" dirty="0" smtClean="0">
                <a:latin typeface="Arial" pitchFamily="34" charset="0"/>
                <a:cs typeface="Arial" pitchFamily="34" charset="0"/>
              </a:rPr>
              <a:t>2001 artificial heart</a:t>
            </a:r>
          </a:p>
          <a:p>
            <a:r>
              <a:rPr lang="en-US" sz="3300" dirty="0" smtClean="0">
                <a:latin typeface="Arial" pitchFamily="34" charset="0"/>
                <a:cs typeface="Arial" pitchFamily="34" charset="0"/>
              </a:rPr>
              <a:t>2002 solar tower</a:t>
            </a:r>
          </a:p>
          <a:p>
            <a:r>
              <a:rPr lang="en-US" sz="3300" dirty="0" smtClean="0">
                <a:latin typeface="Arial" pitchFamily="34" charset="0"/>
                <a:cs typeface="Arial" pitchFamily="34" charset="0"/>
              </a:rPr>
              <a:t>You tube web site</a:t>
            </a:r>
            <a:endParaRPr lang="en-US" sz="33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Links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sz="1800" u="sng" dirty="0" smtClean="0">
                <a:hlinkClick r:id="rId2"/>
              </a:rPr>
              <a:t>http://www.kyrene.org/schools/brisas/sunda/decade/1910.htm</a:t>
            </a:r>
            <a:endParaRPr lang="en-US" sz="1800" dirty="0" smtClean="0"/>
          </a:p>
          <a:p>
            <a:endParaRPr lang="en-US" sz="1800" dirty="0" smtClean="0">
              <a:latin typeface="Arial" pitchFamily="34" charset="0"/>
              <a:cs typeface="Arial" pitchFamily="34" charset="0"/>
              <a:hlinkClick r:id="rId2"/>
            </a:endParaRPr>
          </a:p>
          <a:p>
            <a:endParaRPr lang="en-US" sz="1800" dirty="0" smtClean="0">
              <a:latin typeface="Arial" pitchFamily="34" charset="0"/>
              <a:cs typeface="Arial" pitchFamily="34" charset="0"/>
              <a:hlinkClick r:id="rId2"/>
            </a:endParaRPr>
          </a:p>
          <a:p>
            <a:r>
              <a:rPr lang="en-US" sz="1800" dirty="0" smtClean="0">
                <a:latin typeface="Arial" pitchFamily="34" charset="0"/>
                <a:cs typeface="Arial" pitchFamily="34" charset="0"/>
                <a:hlinkClick r:id="rId2"/>
              </a:rPr>
              <a:t>http</a:t>
            </a:r>
            <a:r>
              <a:rPr lang="en-US" sz="1800" dirty="0" smtClean="0">
                <a:latin typeface="Arial" pitchFamily="34" charset="0"/>
                <a:cs typeface="Arial" pitchFamily="34" charset="0"/>
                <a:hlinkClick r:id="rId2"/>
              </a:rPr>
              <a:t>://</a:t>
            </a:r>
            <a:r>
              <a:rPr lang="en-US" sz="1800" dirty="0" smtClean="0">
                <a:latin typeface="Arial" pitchFamily="34" charset="0"/>
                <a:cs typeface="Arial" pitchFamily="34" charset="0"/>
                <a:hlinkClick r:id="rId2"/>
              </a:rPr>
              <a:t>www.kyrene.org/schools/brisas/sunda/decade/1910.htm</a:t>
            </a:r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r>
              <a:rPr lang="en-US" sz="1800" dirty="0" smtClean="0"/>
              <a:t> </a:t>
            </a:r>
          </a:p>
          <a:p>
            <a:r>
              <a:rPr lang="en-US" sz="1800" dirty="0" smtClean="0"/>
              <a:t> </a:t>
            </a:r>
          </a:p>
          <a:p>
            <a:r>
              <a:rPr lang="en-US" sz="1800" u="sng" dirty="0" smtClean="0">
                <a:hlinkClick r:id="rId3"/>
              </a:rPr>
              <a:t>http://inventors.about.com/od/timelines/a/twentieth_3.htm</a:t>
            </a:r>
            <a:endParaRPr lang="en-US" sz="1800" dirty="0" smtClean="0"/>
          </a:p>
          <a:p>
            <a:endParaRPr lang="en-US" sz="1800" dirty="0" smtClean="0">
              <a:latin typeface="Arial" pitchFamily="34" charset="0"/>
              <a:cs typeface="Arial" pitchFamily="34" charset="0"/>
            </a:endParaRPr>
          </a:p>
          <a:p>
            <a:endParaRPr lang="en-US" sz="1800" dirty="0">
              <a:latin typeface="Arial" pitchFamily="34" charset="0"/>
              <a:cs typeface="Arial" pitchFamily="34" charset="0"/>
            </a:endParaRPr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Civic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1288</TotalTime>
  <Words>1257</Words>
  <Application>Microsoft Office PowerPoint</Application>
  <PresentationFormat>On-screen Show (4:3)</PresentationFormat>
  <Paragraphs>336</Paragraphs>
  <Slides>25</Slides>
  <Notes>1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25</vt:i4>
      </vt:variant>
    </vt:vector>
  </HeadingPairs>
  <TitlesOfParts>
    <vt:vector size="26" baseType="lpstr">
      <vt:lpstr>Apex</vt:lpstr>
      <vt:lpstr>The History of Educational Technology  1900 - Present</vt:lpstr>
      <vt:lpstr>First Wave Agricultural Age 1700’s</vt:lpstr>
      <vt:lpstr>Second Wave Industrial Age 1800’s</vt:lpstr>
      <vt:lpstr>Third Wave Information Age  1900’s-2000 </vt:lpstr>
      <vt:lpstr> Fourth Wave Communication 2000- Present  </vt:lpstr>
      <vt:lpstr>References</vt:lpstr>
      <vt:lpstr>Strand 2 Technology 1900-2010</vt:lpstr>
      <vt:lpstr>Technology  </vt:lpstr>
      <vt:lpstr>Links</vt:lpstr>
      <vt:lpstr> Strand 3 Work 1900 - 2010 </vt:lpstr>
      <vt:lpstr>Work</vt:lpstr>
      <vt:lpstr>Work</vt:lpstr>
      <vt:lpstr>Links</vt:lpstr>
      <vt:lpstr>Strand 4 Education </vt:lpstr>
      <vt:lpstr>Education</vt:lpstr>
      <vt:lpstr>Links and References</vt:lpstr>
      <vt:lpstr>Strand 5  Society and Culture</vt:lpstr>
      <vt:lpstr>Society and Culture</vt:lpstr>
      <vt:lpstr>Society and Culture</vt:lpstr>
      <vt:lpstr>LINKS</vt:lpstr>
      <vt:lpstr>Strand 6  Political</vt:lpstr>
      <vt:lpstr>  Political  </vt:lpstr>
      <vt:lpstr> Political   </vt:lpstr>
      <vt:lpstr>Political  1980 - 2010</vt:lpstr>
      <vt:lpstr>Links </vt:lpstr>
    </vt:vector>
  </TitlesOfParts>
  <Company> 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The History of Educational Technology  1800 - Present</dc:title>
  <dc:creator>joanne shives</dc:creator>
  <cp:lastModifiedBy>joanne shives</cp:lastModifiedBy>
  <cp:revision>138</cp:revision>
  <dcterms:created xsi:type="dcterms:W3CDTF">2010-06-18T19:14:08Z</dcterms:created>
  <dcterms:modified xsi:type="dcterms:W3CDTF">2010-08-15T23:48:45Z</dcterms:modified>
</cp:coreProperties>
</file>

<file path=docProps/thumbnail.jpeg>
</file>